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5" r:id="rId35"/>
    <p:sldId id="324" r:id="rId36"/>
    <p:sldId id="326" r:id="rId37"/>
    <p:sldId id="327" r:id="rId38"/>
    <p:sldId id="328" r:id="rId39"/>
    <p:sldId id="329"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3" autoAdjust="0"/>
    <p:restoredTop sz="95850" autoAdjust="0"/>
  </p:normalViewPr>
  <p:slideViewPr>
    <p:cSldViewPr snapToGrid="0" showGuides="1">
      <p:cViewPr varScale="1">
        <p:scale>
          <a:sx n="122" d="100"/>
          <a:sy n="122" d="100"/>
        </p:scale>
        <p:origin x="136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Understanding Your Software Development</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369332"/>
          </a:xfrm>
        </p:spPr>
        <p:txBody>
          <a:bodyPr/>
          <a:lstStyle/>
          <a:p>
            <a:r>
              <a:rPr lang="en-US" dirty="0"/>
              <a:t>Contributors: </a:t>
            </a:r>
            <a:r>
              <a:rPr lang="en-US" dirty="0" err="1"/>
              <a:t>Boyana</a:t>
            </a:r>
            <a:r>
              <a:rPr lang="en-US" dirty="0"/>
              <a:t> R. Norris, Stephen </a:t>
            </a:r>
            <a:r>
              <a:rPr lang="en-US" dirty="0" err="1"/>
              <a:t>Fickas</a:t>
            </a:r>
            <a:r>
              <a:rPr lang="en-US" dirty="0"/>
              <a:t> (UO)</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048920"/>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431692">
              <a:lnSpc>
                <a:spcPct val="100000"/>
              </a:lnSpc>
              <a:spcBef>
                <a:spcPts val="1333"/>
              </a:spcBef>
              <a:spcAft>
                <a:spcPts val="0"/>
              </a:spcAft>
              <a:buClr>
                <a:srgbClr val="38761D"/>
              </a:buClr>
              <a:buSzPts val="1500"/>
              <a:buChar char="+"/>
            </a:pPr>
            <a:r>
              <a:rPr lang="en" sz="2266">
                <a:solidFill>
                  <a:srgbClr val="38761D"/>
                </a:solidFill>
              </a:rPr>
              <a:t>could be a sign of normal productive development</a:t>
            </a:r>
            <a:endParaRPr sz="2266">
              <a:solidFill>
                <a:srgbClr val="38761D"/>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may indicate need for more developer resources</a:t>
            </a:r>
            <a:endParaRPr sz="2266">
              <a:solidFill>
                <a:srgbClr val="FF0000"/>
              </a:solidFill>
            </a:endParaRPr>
          </a:p>
          <a:p>
            <a:pPr marL="609448" indent="-431692">
              <a:lnSpc>
                <a:spcPct val="100000"/>
              </a:lnSpc>
              <a:spcBef>
                <a:spcPts val="0"/>
              </a:spcBef>
              <a:spcAft>
                <a:spcPts val="0"/>
              </a:spcAft>
              <a:buClr>
                <a:srgbClr val="FF0000"/>
              </a:buClr>
              <a:buSzPts val="1500"/>
              <a:buChar char="-"/>
            </a:pPr>
            <a:r>
              <a:rPr lang="en" sz="2266">
                <a:solidFill>
                  <a:srgbClr val="FF0000"/>
                </a:solidFill>
              </a:rPr>
              <a:t>high conflict potential</a:t>
            </a:r>
            <a:endParaRPr sz="2266">
              <a:solidFill>
                <a:srgbClr val="FF0000"/>
              </a:solidFill>
            </a:endParaRPr>
          </a:p>
          <a:p>
            <a:pPr marL="609448" indent="0">
              <a:spcBef>
                <a:spcPts val="0"/>
              </a:spcBef>
              <a:spcAft>
                <a:spcPts val="0"/>
              </a:spcAft>
              <a:buNone/>
            </a:pPr>
            <a:endParaRPr sz="2266">
              <a:solidFill>
                <a:srgbClr val="FF0000"/>
              </a:solidFill>
            </a:endParaRPr>
          </a:p>
          <a:p>
            <a:pPr marL="0" indent="0">
              <a:spcBef>
                <a:spcPts val="1333"/>
              </a:spcBef>
              <a:spcAft>
                <a:spcPts val="0"/>
              </a:spcAft>
              <a:buNone/>
            </a:pPr>
            <a:endParaRPr/>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How do we detect it?</a:t>
            </a:r>
            <a:endParaRPr/>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Decide on the </a:t>
            </a:r>
            <a:r>
              <a:rPr lang="en" b="1" i="1">
                <a:solidFill>
                  <a:schemeClr val="dk2"/>
                </a:solidFill>
              </a:rPr>
              <a:t>granularity</a:t>
            </a:r>
            <a:r>
              <a:rPr lang="en"/>
              <a:t>. Some possibilities: modules, classes, files, functions.</a:t>
            </a:r>
            <a:endParaRPr/>
          </a:p>
          <a:p>
            <a:pPr marL="609448" indent="-457086">
              <a:spcBef>
                <a:spcPts val="1333"/>
              </a:spcBef>
              <a:spcAft>
                <a:spcPts val="0"/>
              </a:spcAft>
              <a:buSzPts val="1800"/>
              <a:buChar char="➢"/>
            </a:pPr>
            <a:r>
              <a:rPr lang="en"/>
              <a:t>Define the </a:t>
            </a:r>
            <a:r>
              <a:rPr lang="en" b="1" i="1">
                <a:solidFill>
                  <a:schemeClr val="dk2"/>
                </a:solidFill>
              </a:rPr>
              <a:t>actors</a:t>
            </a:r>
            <a:r>
              <a:rPr lang="en"/>
              <a:t> -- groups of people (e.g., sub-teams), individual developers; doesn’t have to be people, it can also be milestones or other project entities.</a:t>
            </a:r>
            <a:endParaRPr/>
          </a:p>
          <a:p>
            <a:pPr marL="609448" indent="-457086">
              <a:spcBef>
                <a:spcPts val="1333"/>
              </a:spcBef>
              <a:spcAft>
                <a:spcPts val="0"/>
              </a:spcAft>
              <a:buSzPts val="1800"/>
              <a:buChar char="➢"/>
            </a:pPr>
            <a:r>
              <a:rPr lang="en"/>
              <a:t>Choose the </a:t>
            </a:r>
            <a:r>
              <a:rPr lang="en" b="1" i="1">
                <a:solidFill>
                  <a:schemeClr val="dk2"/>
                </a:solidFill>
              </a:rPr>
              <a:t>time period</a:t>
            </a:r>
            <a:r>
              <a:rPr lang="en" i="1"/>
              <a:t>.</a:t>
            </a:r>
            <a:endParaRPr i="1"/>
          </a:p>
          <a:p>
            <a:pPr marL="609448" indent="-457086">
              <a:spcBef>
                <a:spcPts val="1333"/>
              </a:spcBef>
              <a:spcAft>
                <a:spcPts val="0"/>
              </a:spcAft>
              <a:buSzPts val="1800"/>
              <a:buChar char="➢"/>
            </a:pPr>
            <a:r>
              <a:rPr lang="en"/>
              <a:t>Choose the </a:t>
            </a:r>
            <a:r>
              <a:rPr lang="en" b="1" i="1">
                <a:solidFill>
                  <a:schemeClr val="dk2"/>
                </a:solidFill>
              </a:rPr>
              <a:t>churn</a:t>
            </a:r>
            <a:r>
              <a:rPr lang="en" i="1"/>
              <a:t> </a:t>
            </a:r>
            <a:r>
              <a:rPr lang="en"/>
              <a:t>metric. Some examples: lines of code, cos (and other) difference between code versions, number of PRs, commits, number of files.</a:t>
            </a:r>
            <a:endParaRPr/>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Pattern: </a:t>
            </a:r>
            <a:r>
              <a:rPr lang="en">
                <a:solidFill>
                  <a:srgbClr val="980000"/>
                </a:solidFill>
              </a:rPr>
              <a:t>In the zone</a:t>
            </a:r>
            <a:endParaRPr>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When are top contributors most productive?</a:t>
            </a:r>
            <a:endParaRPr/>
          </a:p>
          <a:p>
            <a:pPr marL="609448" indent="-431692">
              <a:spcBef>
                <a:spcPts val="1333"/>
              </a:spcBef>
              <a:spcAft>
                <a:spcPts val="0"/>
              </a:spcAft>
              <a:buClr>
                <a:srgbClr val="38761D"/>
              </a:buClr>
              <a:buSzPts val="1500"/>
              <a:buChar char="+"/>
            </a:pPr>
            <a:r>
              <a:rPr lang="en" sz="2266">
                <a:solidFill>
                  <a:srgbClr val="38761D"/>
                </a:solidFill>
              </a:rPr>
              <a:t>Consistent high productivity during certain times of day</a:t>
            </a:r>
            <a:endParaRPr sz="2266">
              <a:solidFill>
                <a:srgbClr val="38761D"/>
              </a:solidFill>
            </a:endParaRPr>
          </a:p>
          <a:p>
            <a:pPr marL="609448" indent="-448621">
              <a:spcBef>
                <a:spcPts val="0"/>
              </a:spcBef>
              <a:spcAft>
                <a:spcPts val="0"/>
              </a:spcAft>
              <a:buClr>
                <a:srgbClr val="FF0000"/>
              </a:buClr>
              <a:buSzPts val="1700"/>
              <a:buChar char="-"/>
            </a:pPr>
            <a:r>
              <a:rPr lang="en" sz="2266">
                <a:solidFill>
                  <a:srgbClr val="FF0000"/>
                </a:solidFill>
              </a:rPr>
              <a:t>Burnout, work-life balance</a:t>
            </a:r>
            <a:endParaRPr/>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sp>
        <p:nvSpPr>
          <p:cNvPr id="246" name="Google Shape;246;p30"/>
          <p:cNvSpPr txBox="1"/>
          <p:nvPr/>
        </p:nvSpPr>
        <p:spPr>
          <a:xfrm>
            <a:off x="8599993" y="3391277"/>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a:t>Choose </a:t>
            </a:r>
            <a:r>
              <a:rPr lang="en" b="1" i="1">
                <a:solidFill>
                  <a:schemeClr val="dk2"/>
                </a:solidFill>
              </a:rPr>
              <a:t>productivity</a:t>
            </a:r>
            <a:r>
              <a:rPr lang="en"/>
              <a:t> metric (LOCC, text difference, # commits, # PRs, etc.)</a:t>
            </a:r>
            <a:endParaRPr/>
          </a:p>
          <a:p>
            <a:pPr marL="228543" indent="-194685">
              <a:spcBef>
                <a:spcPts val="0"/>
              </a:spcBef>
              <a:spcAft>
                <a:spcPts val="0"/>
              </a:spcAft>
              <a:buSzPts val="1400"/>
              <a:buAutoNum type="arabicPeriod"/>
            </a:pPr>
            <a:r>
              <a:rPr lang="en"/>
              <a:t>Choose </a:t>
            </a:r>
            <a:r>
              <a:rPr lang="en" b="1" i="1">
                <a:solidFill>
                  <a:schemeClr val="dk2"/>
                </a:solidFill>
              </a:rPr>
              <a:t>time period</a:t>
            </a:r>
            <a:endParaRPr>
              <a:solidFill>
                <a:schemeClr val="dk1"/>
              </a:solidFill>
            </a:endParaRPr>
          </a:p>
          <a:p>
            <a:pPr marL="228543" indent="-194685">
              <a:spcBef>
                <a:spcPts val="0"/>
              </a:spcBef>
              <a:spcAft>
                <a:spcPts val="0"/>
              </a:spcAft>
              <a:buClr>
                <a:srgbClr val="9E9E9E"/>
              </a:buClr>
              <a:buSzPts val="1400"/>
              <a:buAutoNum type="arabicPeriod"/>
            </a:pPr>
            <a:r>
              <a:rPr lang="en">
                <a:solidFill>
                  <a:srgbClr val="9E9E9E"/>
                </a:solidFill>
              </a:rPr>
              <a:t>Choose visualization</a:t>
            </a:r>
            <a:endParaRPr>
              <a:solidFill>
                <a:srgbClr val="9E9E9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t>Software development productivity is affected by many factors, many of which are difficult or impossible to measure (accurately).</a:t>
            </a:r>
            <a:endParaRPr/>
          </a:p>
          <a:p>
            <a:pPr marL="609448" indent="0">
              <a:spcBef>
                <a:spcPts val="1333"/>
              </a:spcBef>
              <a:spcAft>
                <a:spcPts val="0"/>
              </a:spcAft>
              <a:buNone/>
            </a:pPr>
            <a:endParaRPr/>
          </a:p>
          <a:p>
            <a:pPr marL="609448" indent="-457086">
              <a:spcBef>
                <a:spcPts val="1333"/>
              </a:spcBef>
              <a:spcAft>
                <a:spcPts val="0"/>
              </a:spcAft>
              <a:buSzPts val="1800"/>
              <a:buChar char="➢"/>
            </a:pPr>
            <a:r>
              <a:rPr lang="en"/>
              <a:t>Here, we wish to focus on the things we </a:t>
            </a:r>
            <a:r>
              <a:rPr lang="en" b="1"/>
              <a:t>can</a:t>
            </a:r>
            <a:r>
              <a:rPr lang="en"/>
              <a:t> measure and provide tools that can help in understanding how existing or new software practices may affect these observables.</a:t>
            </a:r>
            <a:endParaRPr/>
          </a:p>
          <a:p>
            <a:pPr marL="0" indent="0">
              <a:spcBef>
                <a:spcPts val="1333"/>
              </a:spcBef>
              <a:spcAft>
                <a:spcPts val="0"/>
              </a:spcAft>
              <a:buNone/>
            </a:pPr>
            <a:endParaRPr/>
          </a:p>
          <a:p>
            <a:pPr marL="609448" indent="-457086">
              <a:spcBef>
                <a:spcPts val="1333"/>
              </a:spcBef>
              <a:spcAft>
                <a:spcPts val="0"/>
              </a:spcAft>
              <a:buSzPts val="1800"/>
              <a:buChar char="➢"/>
            </a:pPr>
            <a:r>
              <a:rPr lang="en"/>
              <a:t>Tools are meant to be used -- so we will show some simple ways in which </a:t>
            </a:r>
            <a:r>
              <a:rPr lang="en" i="1"/>
              <a:t>anyone</a:t>
            </a:r>
            <a:r>
              <a:rPr lang="en"/>
              <a:t> can begin exploring their own project’s data without significant up-front investment of time and effort.</a:t>
            </a:r>
            <a:endParaRPr/>
          </a:p>
          <a:p>
            <a:pPr marL="0" indent="0">
              <a:spcBef>
                <a:spcPts val="1333"/>
              </a:spcBef>
              <a:spcAft>
                <a:spcPts val="0"/>
              </a:spcAft>
              <a:buNone/>
            </a:pPr>
            <a:endParaRPr/>
          </a:p>
          <a:p>
            <a:pPr marL="0" indent="0">
              <a:spcBef>
                <a:spcPts val="1333"/>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9058-281A-E60F-9B79-AAE5F4CE3323}"/>
              </a:ext>
            </a:extLst>
          </p:cNvPr>
          <p:cNvSpPr>
            <a:spLocks noGrp="1"/>
          </p:cNvSpPr>
          <p:nvPr>
            <p:ph type="title"/>
          </p:nvPr>
        </p:nvSpPr>
        <p:spPr/>
        <p:txBody>
          <a:bodyPr/>
          <a:lstStyle/>
          <a:p>
            <a:r>
              <a:rPr lang="en-US" dirty="0"/>
              <a:t>Example: Bus factor</a:t>
            </a:r>
          </a:p>
        </p:txBody>
      </p:sp>
    </p:spTree>
    <p:extLst>
      <p:ext uri="{BB962C8B-B14F-4D97-AF65-F5344CB8AC3E}">
        <p14:creationId xmlns:p14="http://schemas.microsoft.com/office/powerpoint/2010/main" val="393478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ctrTitle"/>
          </p:nvPr>
        </p:nvSpPr>
        <p:spPr>
          <a:xfrm>
            <a:off x="3909681" y="3018911"/>
            <a:ext cx="4071739" cy="82018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II: Code Quality</a:t>
            </a:r>
            <a:endParaRPr/>
          </a:p>
        </p:txBody>
      </p:sp>
      <p:sp>
        <p:nvSpPr>
          <p:cNvPr id="417" name="Google Shape;417;p42"/>
          <p:cNvSpPr txBox="1">
            <a:spLocks noGrp="1"/>
          </p:cNvSpPr>
          <p:nvPr>
            <p:ph type="subTitle" idx="1"/>
          </p:nvPr>
        </p:nvSpPr>
        <p:spPr>
          <a:xfrm>
            <a:off x="4058543" y="4155251"/>
            <a:ext cx="4071739"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Defects that program analyses can catch</a:t>
            </a:r>
            <a:endParaRPr/>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a:t>Defects that result from inconsistently following simple, mechanical design rules.</a:t>
            </a:r>
            <a:endParaRPr sz="2666"/>
          </a:p>
          <a:p>
            <a:pPr marL="0" indent="0">
              <a:lnSpc>
                <a:spcPct val="100000"/>
              </a:lnSpc>
              <a:spcBef>
                <a:spcPts val="800"/>
              </a:spcBef>
              <a:buClr>
                <a:schemeClr val="dk1"/>
              </a:buClr>
              <a:buSzPts val="1100"/>
              <a:buNone/>
            </a:pPr>
            <a:r>
              <a:rPr lang="en"/>
              <a:t>–</a:t>
            </a:r>
            <a:r>
              <a:rPr lang="en" b="1"/>
              <a:t>Security:  </a:t>
            </a:r>
            <a:r>
              <a:rPr lang="en"/>
              <a:t>Buffer overruns, improperly validated input.</a:t>
            </a:r>
            <a:endParaRPr/>
          </a:p>
          <a:p>
            <a:pPr marL="0" indent="0">
              <a:lnSpc>
                <a:spcPct val="100000"/>
              </a:lnSpc>
              <a:spcBef>
                <a:spcPts val="800"/>
              </a:spcBef>
              <a:buClr>
                <a:schemeClr val="dk1"/>
              </a:buClr>
              <a:buSzPts val="1100"/>
              <a:buNone/>
            </a:pPr>
            <a:r>
              <a:rPr lang="en"/>
              <a:t>–</a:t>
            </a:r>
            <a:r>
              <a:rPr lang="en" b="1"/>
              <a:t>Memory safety:  </a:t>
            </a:r>
            <a:r>
              <a:rPr lang="en"/>
              <a:t>Null dereference, uninitialized data.</a:t>
            </a:r>
            <a:endParaRPr/>
          </a:p>
          <a:p>
            <a:pPr marL="0" indent="0">
              <a:lnSpc>
                <a:spcPct val="100000"/>
              </a:lnSpc>
              <a:spcBef>
                <a:spcPts val="800"/>
              </a:spcBef>
              <a:buClr>
                <a:schemeClr val="dk1"/>
              </a:buClr>
              <a:buSzPts val="1100"/>
              <a:buNone/>
            </a:pPr>
            <a:r>
              <a:rPr lang="en"/>
              <a:t>–</a:t>
            </a:r>
            <a:r>
              <a:rPr lang="en" b="1"/>
              <a:t>Resource leaks:  </a:t>
            </a:r>
            <a:r>
              <a:rPr lang="en"/>
              <a:t>Memory, OS resources.</a:t>
            </a:r>
            <a:endParaRPr/>
          </a:p>
          <a:p>
            <a:pPr marL="0" indent="0">
              <a:lnSpc>
                <a:spcPct val="100000"/>
              </a:lnSpc>
              <a:spcBef>
                <a:spcPts val="800"/>
              </a:spcBef>
              <a:buNone/>
            </a:pPr>
            <a:r>
              <a:rPr lang="en"/>
              <a:t>–</a:t>
            </a:r>
            <a:r>
              <a:rPr lang="en" b="1"/>
              <a:t>API Protocols:  </a:t>
            </a:r>
            <a:r>
              <a:rPr lang="en"/>
              <a:t>improper use of APIs, incomplete/incorrect implementations</a:t>
            </a:r>
            <a:endParaRPr/>
          </a:p>
          <a:p>
            <a:pPr marL="0" indent="0">
              <a:lnSpc>
                <a:spcPct val="100000"/>
              </a:lnSpc>
              <a:spcBef>
                <a:spcPts val="800"/>
              </a:spcBef>
              <a:buClr>
                <a:schemeClr val="dk1"/>
              </a:buClr>
              <a:buSzPts val="1100"/>
              <a:buNone/>
            </a:pPr>
            <a:r>
              <a:rPr lang="en"/>
              <a:t>–</a:t>
            </a:r>
            <a:r>
              <a:rPr lang="en" b="1"/>
              <a:t>Exceptions:</a:t>
            </a:r>
            <a:r>
              <a:rPr lang="en"/>
              <a:t>  Arithmetic/library/user-defined</a:t>
            </a:r>
            <a:endParaRPr/>
          </a:p>
          <a:p>
            <a:pPr marL="0" indent="0">
              <a:lnSpc>
                <a:spcPct val="100000"/>
              </a:lnSpc>
              <a:spcBef>
                <a:spcPts val="800"/>
              </a:spcBef>
              <a:buClr>
                <a:schemeClr val="dk1"/>
              </a:buClr>
              <a:buSzPts val="1100"/>
              <a:buNone/>
            </a:pPr>
            <a:r>
              <a:rPr lang="en"/>
              <a:t>–</a:t>
            </a:r>
            <a:r>
              <a:rPr lang="en" b="1"/>
              <a:t>Encapsulation: </a:t>
            </a:r>
            <a:r>
              <a:rPr lang="en"/>
              <a:t>Accessing internal data, calling private functions.</a:t>
            </a:r>
            <a:endParaRPr/>
          </a:p>
          <a:p>
            <a:pPr marL="0" indent="0">
              <a:lnSpc>
                <a:spcPct val="100000"/>
              </a:lnSpc>
              <a:spcBef>
                <a:spcPts val="800"/>
              </a:spcBef>
              <a:buNone/>
            </a:pPr>
            <a:r>
              <a:rPr lang="en"/>
              <a:t>–</a:t>
            </a:r>
            <a:r>
              <a:rPr lang="en" b="1"/>
              <a:t>Data races: </a:t>
            </a:r>
            <a:r>
              <a:rPr lang="en"/>
              <a:t>Two threads access the same data without synchronization</a:t>
            </a:r>
            <a:endParaRPr/>
          </a:p>
        </p:txBody>
      </p:sp>
      <p:sp>
        <p:nvSpPr>
          <p:cNvPr id="424" name="Google Shape;424;p43"/>
          <p:cNvSpPr txBox="1"/>
          <p:nvPr/>
        </p:nvSpPr>
        <p:spPr>
          <a:xfrm>
            <a:off x="198748" y="5499994"/>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a:solidFill>
                  <a:srgbClr val="FF0000"/>
                </a:solidFill>
              </a:rPr>
              <a:t>Key idea: check compliance with (mostly) simple, mechanical design rules.</a:t>
            </a:r>
            <a:endParaRPr sz="2666">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a:t>C/C++</a:t>
            </a:r>
            <a:endParaRPr/>
          </a:p>
          <a:p>
            <a:pPr lvl="1">
              <a:spcBef>
                <a:spcPts val="0"/>
              </a:spcBef>
            </a:pPr>
            <a:r>
              <a:rPr lang="en"/>
              <a:t>Run a bunch of general analyses with </a:t>
            </a:r>
            <a:r>
              <a:rPr lang="en" b="1">
                <a:highlight>
                  <a:srgbClr val="FFF2CC"/>
                </a:highlight>
                <a:latin typeface="Consolas"/>
                <a:ea typeface="Consolas"/>
                <a:cs typeface="Consolas"/>
                <a:sym typeface="Consolas"/>
              </a:rPr>
              <a:t>scan-check</a:t>
            </a:r>
            <a:r>
              <a:rPr lang="en"/>
              <a:t> </a:t>
            </a:r>
            <a:r>
              <a:rPr lang="en" sz="1466"/>
              <a:t>(wrapper around </a:t>
            </a:r>
            <a:r>
              <a:rPr lang="en" sz="1466">
                <a:highlight>
                  <a:srgbClr val="FFF2CC"/>
                </a:highlight>
                <a:latin typeface="Consolas"/>
                <a:ea typeface="Consolas"/>
                <a:cs typeface="Consolas"/>
                <a:sym typeface="Consolas"/>
              </a:rPr>
              <a:t>clang --analyze</a:t>
            </a:r>
            <a:r>
              <a:rPr lang="en" sz="1466"/>
              <a:t>, which is uses the static analyzer below)</a:t>
            </a:r>
            <a:endParaRPr sz="1466"/>
          </a:p>
          <a:p>
            <a:pPr lvl="2" indent="-406298">
              <a:spcBef>
                <a:spcPts val="0"/>
              </a:spcBef>
              <a:buSzPts val="1200"/>
            </a:pPr>
            <a:r>
              <a:rPr lang="en" sz="1600"/>
              <a:t>Minimally invasive, not very customizable</a:t>
            </a:r>
            <a:endParaRPr sz="1600"/>
          </a:p>
          <a:p>
            <a:pPr lvl="2" indent="-406298">
              <a:spcBef>
                <a:spcPts val="0"/>
              </a:spcBef>
              <a:buSzPts val="1200"/>
            </a:pPr>
            <a:r>
              <a:rPr lang="en" sz="1600"/>
              <a:t>Works great with CMake and Autoconf builds</a:t>
            </a:r>
            <a:endParaRPr sz="1600"/>
          </a:p>
          <a:p>
            <a:pPr lvl="1">
              <a:spcBef>
                <a:spcPts val="0"/>
              </a:spcBef>
            </a:pPr>
            <a:r>
              <a:rPr lang="en"/>
              <a:t>Clang </a:t>
            </a:r>
            <a:r>
              <a:rPr lang="en" u="sng">
                <a:solidFill>
                  <a:schemeClr val="hlink"/>
                </a:solidFill>
                <a:hlinkClick r:id="rId3"/>
              </a:rPr>
              <a:t>static analyzer</a:t>
            </a:r>
            <a:r>
              <a:rPr lang="en"/>
              <a:t> component: </a:t>
            </a:r>
            <a:r>
              <a:rPr lang="en" i="1"/>
              <a:t>extensible </a:t>
            </a:r>
            <a:r>
              <a:rPr lang="en"/>
              <a:t>analysis framework for bug finding</a:t>
            </a:r>
            <a:endParaRPr/>
          </a:p>
          <a:p>
            <a:pPr lvl="2" indent="-406298">
              <a:spcBef>
                <a:spcPts val="0"/>
              </a:spcBef>
              <a:buSzPts val="1200"/>
            </a:pPr>
            <a:r>
              <a:rPr lang="en" sz="1600"/>
              <a:t>Can do more complex analyses (path-sensitive, inter-procedural analysis based on a symbolic execution technique)</a:t>
            </a:r>
            <a:endParaRPr sz="1600"/>
          </a:p>
          <a:p>
            <a:pPr lvl="2" indent="-406298">
              <a:spcBef>
                <a:spcPts val="0"/>
              </a:spcBef>
              <a:buSzPts val="1200"/>
            </a:pPr>
            <a:r>
              <a:rPr lang="en" sz="1600"/>
              <a:t>Requires more compiler knowledge to extend</a:t>
            </a:r>
            <a:endParaRPr sz="1600"/>
          </a:p>
          <a:p>
            <a:pPr lvl="1">
              <a:spcBef>
                <a:spcPts val="0"/>
              </a:spcBef>
            </a:pPr>
            <a:r>
              <a:rPr lang="en" u="sng">
                <a:solidFill>
                  <a:schemeClr val="hlink"/>
                </a:solidFill>
                <a:hlinkClick r:id="rId4"/>
              </a:rPr>
              <a:t>Clang-tidy</a:t>
            </a:r>
            <a:r>
              <a:rPr lang="en"/>
              <a:t>: </a:t>
            </a:r>
            <a:r>
              <a:rPr lang="en" i="1"/>
              <a:t>extensible</a:t>
            </a:r>
            <a:r>
              <a:rPr lang="en"/>
              <a:t> (libTooling-based) framework for diagnosing typical programming errors or style issues </a:t>
            </a:r>
            <a:endParaRPr/>
          </a:p>
          <a:p>
            <a:pPr lvl="2" indent="-406298">
              <a:spcBef>
                <a:spcPts val="0"/>
              </a:spcBef>
              <a:buSzPts val="1200"/>
            </a:pPr>
            <a:r>
              <a:rPr lang="en" sz="1600"/>
              <a:t>Checking and enforcing of simple coding conventions</a:t>
            </a:r>
            <a:endParaRPr sz="1600"/>
          </a:p>
          <a:p>
            <a:pPr lvl="2" indent="-406298">
              <a:spcBef>
                <a:spcPts val="0"/>
              </a:spcBef>
              <a:buSzPts val="1200"/>
            </a:pPr>
            <a:r>
              <a:rPr lang="en" sz="1600"/>
              <a:t>Modular, provides API for implementing new checks</a:t>
            </a:r>
            <a:endParaRPr sz="1600"/>
          </a:p>
          <a:p>
            <a:pPr lvl="2" indent="-406298">
              <a:spcBef>
                <a:spcPts val="0"/>
              </a:spcBef>
              <a:buSzPts val="1200"/>
            </a:pPr>
            <a:r>
              <a:rPr lang="en" sz="1600"/>
              <a:t>Relatively easy to integrate into Cmake</a:t>
            </a:r>
            <a:endParaRPr sz="1600"/>
          </a:p>
          <a:p>
            <a:pPr>
              <a:spcBef>
                <a:spcPts val="0"/>
              </a:spcBef>
            </a:pPr>
            <a:r>
              <a:rPr lang="en"/>
              <a:t>Fortran</a:t>
            </a:r>
            <a:endParaRPr/>
          </a:p>
          <a:p>
            <a:pPr lvl="1">
              <a:spcBef>
                <a:spcPts val="0"/>
              </a:spcBef>
            </a:pPr>
            <a:r>
              <a:rPr lang="en"/>
              <a:t>Flang (compiler front-end to LLVM)</a:t>
            </a:r>
            <a:endParaRPr/>
          </a:p>
          <a:p>
            <a:pPr lvl="1">
              <a:spcBef>
                <a:spcPts val="0"/>
              </a:spcBef>
            </a:pPr>
            <a:r>
              <a:rPr lang="en"/>
              <a:t>Fortran-linter (limited)</a:t>
            </a:r>
            <a:endParaRPr/>
          </a:p>
          <a:p>
            <a:pPr indent="0">
              <a:buNone/>
            </a:pPr>
            <a:endParaRPr/>
          </a:p>
          <a:p>
            <a:pPr indent="0">
              <a:buNone/>
            </a:pPr>
            <a:endParaRPr/>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a:p>
            <a:pPr>
              <a:spcBef>
                <a:spcPts val="0"/>
              </a:spcBef>
              <a:spcAft>
                <a:spcPts val="0"/>
              </a:spcAft>
            </a:pPr>
            <a:r>
              <a:rPr lang="en" sz="1733"/>
              <a:t>(Am I just making things up?)</a:t>
            </a:r>
            <a:endParaRPr sz="1733"/>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Example development workflow that considers code quality</a:t>
            </a:r>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a:highlight>
                  <a:schemeClr val="lt1"/>
                </a:highlight>
              </a:rPr>
              <a:t>Example “make commit” workflow (easy in C/C++, and hopefully possible soon for Fortran):</a:t>
            </a:r>
            <a:endParaRPr>
              <a:highlight>
                <a:schemeClr val="lt1"/>
              </a:highlight>
            </a:endParaRPr>
          </a:p>
          <a:p>
            <a:pPr marL="897242" marR="186220" indent="-440157">
              <a:lnSpc>
                <a:spcPct val="115000"/>
              </a:lnSpc>
              <a:spcBef>
                <a:spcPts val="1333"/>
              </a:spcBef>
              <a:buClr>
                <a:schemeClr val="dk1"/>
              </a:buClr>
              <a:buSzPts val="1600"/>
              <a:buChar char="●"/>
            </a:pPr>
            <a:r>
              <a:rPr lang="en" sz="2133">
                <a:highlight>
                  <a:schemeClr val="lt1"/>
                </a:highlight>
              </a:rPr>
              <a:t>clang-format passes and reformats the code</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clang-tidy passes and enforces coding conventions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 static analyzer compiles debug and production builds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solidFill>
                  <a:srgbClr val="007F00"/>
                </a:solidFill>
                <a:highlight>
                  <a:schemeClr val="lt1"/>
                </a:highlight>
              </a:rPr>
              <a:t>xSDK specific analysis</a:t>
            </a:r>
            <a:r>
              <a:rPr lang="en" sz="2133">
                <a:highlight>
                  <a:schemeClr val="lt1"/>
                </a:highlight>
              </a:rPr>
              <a:t> for debug and production build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debug/production builds get compiled and unit tests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 unit tests run under valgrind (check errors) </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ASan/MSan/TSan gets compiled and unit test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--coverage gets compiled and unit test launched against llvm-cov (write unit-test coverage stats)</a:t>
            </a:r>
            <a:endParaRPr sz="2133">
              <a:highlight>
                <a:schemeClr val="lt1"/>
              </a:highlight>
            </a:endParaRPr>
          </a:p>
          <a:p>
            <a:pPr marL="0" indent="0">
              <a:buNone/>
            </a:pPr>
            <a:endParaRPr sz="1866"/>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a:t>Make it easy(-ish) to define and apply static and dynamic program analysis techniques to identify quality-related problems in xSDK codes.</a:t>
            </a:r>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How? Two parts: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By integrating general </a:t>
            </a:r>
            <a:r>
              <a:rPr lang="en" b="1">
                <a:solidFill>
                  <a:srgbClr val="007F00"/>
                </a:solidFill>
              </a:rPr>
              <a:t>static</a:t>
            </a:r>
            <a:r>
              <a:rPr lang="en">
                <a:solidFill>
                  <a:srgbClr val="007F00"/>
                </a:solidFill>
              </a:rPr>
              <a:t> and </a:t>
            </a:r>
            <a:r>
              <a:rPr lang="en" b="1">
                <a:solidFill>
                  <a:srgbClr val="007F00"/>
                </a:solidFill>
              </a:rPr>
              <a:t>dynamic</a:t>
            </a:r>
            <a:r>
              <a:rPr lang="en">
                <a:solidFill>
                  <a:srgbClr val="007F00"/>
                </a:solidFill>
              </a:rPr>
              <a:t> program analyses into the xSDK development process: mainly through documentation and examples.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Creating easy interfaces to custom analyses, examples.</a:t>
            </a:r>
            <a:endParaRPr>
              <a:solidFill>
                <a:srgbClr val="007F00"/>
              </a:solidFill>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Why?</a:t>
            </a:r>
            <a:endParaRPr/>
          </a:p>
          <a:p>
            <a:pPr marL="609448" indent="-457086">
              <a:lnSpc>
                <a:spcPct val="100000"/>
              </a:lnSpc>
              <a:spcBef>
                <a:spcPts val="0"/>
              </a:spcBef>
              <a:spcAft>
                <a:spcPts val="0"/>
              </a:spcAft>
              <a:buSzPts val="1800"/>
              <a:buChar char="➢"/>
            </a:pPr>
            <a:r>
              <a:rPr lang="en"/>
              <a:t>Abstraction</a:t>
            </a:r>
            <a:endParaRPr/>
          </a:p>
          <a:p>
            <a:pPr marL="1218895" lvl="1" indent="-431692">
              <a:lnSpc>
                <a:spcPct val="100000"/>
              </a:lnSpc>
              <a:spcBef>
                <a:spcPts val="0"/>
              </a:spcBef>
              <a:spcAft>
                <a:spcPts val="0"/>
              </a:spcAft>
              <a:buSzPts val="1500"/>
              <a:buChar char="●"/>
            </a:pPr>
            <a:r>
              <a:rPr lang="en"/>
              <a:t>Elide details of a specific implementation.</a:t>
            </a:r>
            <a:endParaRPr/>
          </a:p>
          <a:p>
            <a:pPr marL="1218895" lvl="1" indent="-431692">
              <a:lnSpc>
                <a:spcPct val="100000"/>
              </a:lnSpc>
              <a:spcBef>
                <a:spcPts val="0"/>
              </a:spcBef>
              <a:spcAft>
                <a:spcPts val="0"/>
              </a:spcAft>
              <a:buSzPts val="1500"/>
              <a:buChar char="●"/>
            </a:pPr>
            <a:r>
              <a:rPr lang="en"/>
              <a:t>Capture semantically relevant details; ignore the rest.</a:t>
            </a:r>
            <a:endParaRPr/>
          </a:p>
          <a:p>
            <a:pPr marL="609448" indent="-457086">
              <a:lnSpc>
                <a:spcPct val="100000"/>
              </a:lnSpc>
              <a:spcBef>
                <a:spcPts val="0"/>
              </a:spcBef>
              <a:spcAft>
                <a:spcPts val="0"/>
              </a:spcAft>
              <a:buSzPts val="1800"/>
              <a:buChar char="➢"/>
            </a:pPr>
            <a:r>
              <a:rPr lang="en"/>
              <a:t>Programs as data</a:t>
            </a:r>
            <a:endParaRPr/>
          </a:p>
          <a:p>
            <a:pPr marL="1218895" lvl="1" indent="-431692">
              <a:lnSpc>
                <a:spcPct val="100000"/>
              </a:lnSpc>
              <a:spcBef>
                <a:spcPts val="0"/>
              </a:spcBef>
              <a:spcAft>
                <a:spcPts val="0"/>
              </a:spcAft>
              <a:buSzPts val="1500"/>
              <a:buChar char="●"/>
            </a:pPr>
            <a:r>
              <a:rPr lang="en"/>
              <a:t>Programs are just trees/graphs!</a:t>
            </a:r>
            <a:endParaRPr/>
          </a:p>
          <a:p>
            <a:pPr marL="1218895" lvl="1" indent="-431692">
              <a:lnSpc>
                <a:spcPct val="100000"/>
              </a:lnSpc>
              <a:spcBef>
                <a:spcPts val="0"/>
              </a:spcBef>
              <a:spcAft>
                <a:spcPts val="0"/>
              </a:spcAft>
              <a:buSzPts val="1500"/>
              <a:buChar char="●"/>
            </a:pPr>
            <a:r>
              <a:rPr lang="en"/>
              <a:t>…and we have lots of ways to analyze trees/graphs</a:t>
            </a:r>
            <a:endParaRPr/>
          </a:p>
          <a:p>
            <a:pPr marL="0" indent="0">
              <a:spcBef>
                <a:spcPts val="1333"/>
              </a:spcBef>
              <a:spcAft>
                <a:spcPts val="0"/>
              </a:spcAft>
              <a:buClr>
                <a:schemeClr val="dk1"/>
              </a:buClr>
              <a:buSzPts val="1100"/>
              <a:buNone/>
            </a:pPr>
            <a:endParaRPr/>
          </a:p>
          <a:p>
            <a:pPr marL="0" indent="0">
              <a:spcBef>
                <a:spcPts val="1333"/>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a:t>Develop custom static and dynamic checking based on xSDK requirements.</a:t>
            </a:r>
            <a:endParaRPr/>
          </a:p>
          <a:p>
            <a:r>
              <a:rPr lang="en"/>
              <a:t>C/C++</a:t>
            </a:r>
            <a:endParaRPr/>
          </a:p>
          <a:p>
            <a:pPr lvl="1">
              <a:spcBef>
                <a:spcPts val="0"/>
              </a:spcBef>
            </a:pPr>
            <a:r>
              <a:rPr lang="en"/>
              <a:t>Static: use and extend existing APIs (Clang static analyzer, clang-tidy); implement custom AST traversals and matchers (more details next)</a:t>
            </a:r>
            <a:endParaRPr/>
          </a:p>
          <a:p>
            <a:pPr lvl="1">
              <a:spcBef>
                <a:spcPts val="0"/>
              </a:spcBef>
            </a:pPr>
            <a:r>
              <a:rPr lang="en"/>
              <a:t>Dynamic: use Clang sanitizer APIs; python for simplicity and easy of extensions by xSDK developers</a:t>
            </a:r>
            <a:endParaRPr/>
          </a:p>
          <a:p>
            <a:pPr marL="1218895" indent="0">
              <a:buNone/>
            </a:pPr>
            <a:endParaRPr/>
          </a:p>
          <a:p>
            <a:r>
              <a:rPr lang="en"/>
              <a:t>Fortran</a:t>
            </a:r>
            <a:endParaRPr/>
          </a:p>
          <a:p>
            <a:pPr lvl="1">
              <a:spcBef>
                <a:spcPts val="0"/>
              </a:spcBef>
            </a:pPr>
            <a:r>
              <a:rPr lang="en"/>
              <a:t>Static: need to write new Flang-based checkers </a:t>
            </a:r>
            <a:r>
              <a:rPr lang="en" i="1"/>
              <a:t>only</a:t>
            </a:r>
            <a:r>
              <a:rPr lang="en"/>
              <a:t> for things that Fortran developers actually care about</a:t>
            </a:r>
            <a:endParaRPr/>
          </a:p>
          <a:p>
            <a:pPr lvl="1">
              <a:spcBef>
                <a:spcPts val="0"/>
              </a:spcBef>
            </a:pPr>
            <a:r>
              <a:rPr lang="en"/>
              <a:t>Dynamic: do we  need anything?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A few other positively rated software-related factors </a:t>
            </a:r>
            <a:r>
              <a:rPr lang="en" sz="1600"/>
              <a:t>(in decreasing order of average scores):</a:t>
            </a:r>
            <a:endParaRPr sz="1600"/>
          </a:p>
          <a:p>
            <a:pPr marL="609448" indent="-423228">
              <a:lnSpc>
                <a:spcPct val="100000"/>
              </a:lnSpc>
              <a:spcBef>
                <a:spcPts val="1333"/>
              </a:spcBef>
              <a:spcAft>
                <a:spcPts val="0"/>
              </a:spcAft>
              <a:buClr>
                <a:srgbClr val="007F00"/>
              </a:buClr>
              <a:buSzPts val="1400"/>
              <a:buChar char="+"/>
            </a:pPr>
            <a:r>
              <a:rPr lang="en" sz="1866"/>
              <a:t>My project’s bug finding process is efficient and effective.</a:t>
            </a:r>
            <a:endParaRPr sz="1866"/>
          </a:p>
          <a:p>
            <a:pPr marL="609448" indent="-423228">
              <a:lnSpc>
                <a:spcPct val="100000"/>
              </a:lnSpc>
              <a:spcBef>
                <a:spcPts val="0"/>
              </a:spcBef>
              <a:spcAft>
                <a:spcPts val="0"/>
              </a:spcAft>
              <a:buClr>
                <a:srgbClr val="007F00"/>
              </a:buClr>
              <a:buSzPts val="1400"/>
              <a:buChar char="+"/>
            </a:pPr>
            <a:r>
              <a:rPr lang="en" sz="1866"/>
              <a:t>The software process my project uses is well defined.</a:t>
            </a:r>
            <a:endParaRPr sz="1866"/>
          </a:p>
          <a:p>
            <a:pPr marL="609448" indent="-423228">
              <a:lnSpc>
                <a:spcPct val="100000"/>
              </a:lnSpc>
              <a:spcBef>
                <a:spcPts val="0"/>
              </a:spcBef>
              <a:spcAft>
                <a:spcPts val="0"/>
              </a:spcAft>
              <a:buClr>
                <a:srgbClr val="007F00"/>
              </a:buClr>
              <a:buSzPts val="1400"/>
              <a:buChar char="+"/>
            </a:pPr>
            <a:r>
              <a:rPr lang="en" sz="1866"/>
              <a:t>My software reuses code, such as by using APIs, rather than duplicating it.</a:t>
            </a:r>
            <a:endParaRPr sz="1866"/>
          </a:p>
          <a:p>
            <a:pPr marL="609448" indent="-423228">
              <a:lnSpc>
                <a:spcPct val="100000"/>
              </a:lnSpc>
              <a:spcBef>
                <a:spcPts val="0"/>
              </a:spcBef>
              <a:spcAft>
                <a:spcPts val="0"/>
              </a:spcAft>
              <a:buClr>
                <a:srgbClr val="007F00"/>
              </a:buClr>
              <a:buSzPts val="1400"/>
              <a:buChar char="+"/>
            </a:pPr>
            <a:r>
              <a:rPr lang="en" sz="1866"/>
              <a:t>My software’s architecture mitigates risks   (e.g., security vulnerability, changes in requirements, etc.).</a:t>
            </a:r>
            <a:endParaRPr sz="1866"/>
          </a:p>
          <a:p>
            <a:pPr marL="0" indent="0">
              <a:spcBef>
                <a:spcPts val="1333"/>
              </a:spcBef>
              <a:spcAft>
                <a:spcPts val="0"/>
              </a:spcAft>
              <a:buNone/>
            </a:pPr>
            <a:r>
              <a:rPr lang="en"/>
              <a:t>Negative impact on productivity:</a:t>
            </a:r>
            <a:endParaRPr/>
          </a:p>
          <a:p>
            <a:pPr marL="609448" indent="-423228">
              <a:lnSpc>
                <a:spcPct val="100000"/>
              </a:lnSpc>
              <a:spcBef>
                <a:spcPts val="1333"/>
              </a:spcBef>
              <a:spcAft>
                <a:spcPts val="0"/>
              </a:spcAft>
              <a:buClr>
                <a:srgbClr val="FF0000"/>
              </a:buClr>
              <a:buSzPts val="1400"/>
              <a:buChar char="−"/>
            </a:pPr>
            <a:r>
              <a:rPr lang="en" sz="1866"/>
              <a:t>My software requires extensive data storage. </a:t>
            </a:r>
            <a:endParaRPr sz="1866"/>
          </a:p>
          <a:p>
            <a:pPr marL="609448" indent="-423228">
              <a:lnSpc>
                <a:spcPct val="100000"/>
              </a:lnSpc>
              <a:spcBef>
                <a:spcPts val="0"/>
              </a:spcBef>
              <a:spcAft>
                <a:spcPts val="0"/>
              </a:spcAft>
              <a:buClr>
                <a:srgbClr val="FF0000"/>
              </a:buClr>
              <a:buSzPts val="1400"/>
              <a:buChar char="−"/>
            </a:pPr>
            <a:r>
              <a:rPr lang="en" sz="1866"/>
              <a:t>My software is extremely complex.</a:t>
            </a:r>
            <a:endParaRPr sz="1866"/>
          </a:p>
          <a:p>
            <a:pPr marL="609448" indent="-423228">
              <a:lnSpc>
                <a:spcPct val="100000"/>
              </a:lnSpc>
              <a:spcBef>
                <a:spcPts val="0"/>
              </a:spcBef>
              <a:spcAft>
                <a:spcPts val="0"/>
              </a:spcAft>
              <a:buClr>
                <a:srgbClr val="FF0000"/>
              </a:buClr>
              <a:buSzPts val="1400"/>
              <a:buChar char="−"/>
            </a:pPr>
            <a:r>
              <a:rPr lang="en" sz="1866"/>
              <a:t>My software's platform (e.g. development environment, software stack, hardware stack) changes rapidly.</a:t>
            </a:r>
            <a:endParaRPr sz="1866"/>
          </a:p>
          <a:p>
            <a:pPr marL="609448" indent="-423228">
              <a:lnSpc>
                <a:spcPct val="100000"/>
              </a:lnSpc>
              <a:spcBef>
                <a:spcPts val="0"/>
              </a:spcBef>
              <a:spcAft>
                <a:spcPts val="0"/>
              </a:spcAft>
              <a:buClr>
                <a:srgbClr val="FF0000"/>
              </a:buClr>
              <a:buSzPts val="1400"/>
              <a:buChar char="−"/>
            </a:pPr>
            <a:r>
              <a:rPr lang="en" sz="1866"/>
              <a:t>Extensive documentation is required to use my software at different points in its lifecycle.</a:t>
            </a:r>
            <a:endParaRPr sz="1866"/>
          </a:p>
          <a:p>
            <a:pPr marL="0" indent="0">
              <a:spcBef>
                <a:spcPts val="1333"/>
              </a:spcBef>
              <a:spcAft>
                <a:spcPts val="0"/>
              </a:spcAft>
              <a:buNone/>
            </a:pPr>
            <a:endParaRPr sz="1866"/>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96679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PETSc developer rules: </a:t>
            </a:r>
            <a:r>
              <a:rPr lang="en" sz="2399" b="0" u="sng">
                <a:solidFill>
                  <a:schemeClr val="hlink"/>
                </a:solidFill>
                <a:hlinkClick r:id="rId3"/>
              </a:rPr>
              <a:t>https://petsc.org/release/developers/style/</a:t>
            </a:r>
            <a:endParaRPr sz="2399" b="0"/>
          </a:p>
          <a:p>
            <a:endParaRPr sz="2399" b="0"/>
          </a:p>
          <a:p>
            <a:r>
              <a:rPr lang="en"/>
              <a:t> </a:t>
            </a:r>
            <a:endParaRPr/>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Examples of developer rule violations (PETSc 3.15)</a:t>
            </a:r>
            <a:endParaRPr/>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1102373"/>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Capabilities summary</a:t>
            </a:r>
            <a:endParaRPr/>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chemeClr val="lt1"/>
                  </a:solidFill>
                </a:rPr>
                <a:t>github.com/HPCL/ideas-uo/</a:t>
              </a:r>
              <a:endParaRPr sz="2133">
                <a:solidFill>
                  <a:srgbClr val="FFFFFF"/>
                </a:solidFill>
              </a:endParaRP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a:solidFill>
                    <a:srgbClr val="FFFFFF"/>
                  </a:solidFill>
                </a:rPr>
                <a:t>github.com/HPCL/code-analysis (dynamic)</a:t>
              </a:r>
              <a:endParaRPr sz="1733">
                <a:solidFill>
                  <a:srgbClr val="FFFFFF"/>
                </a:solidFill>
              </a:endParaRPr>
            </a:p>
            <a:p>
              <a:pPr marL="228543" indent="-186220">
                <a:spcBef>
                  <a:spcPts val="0"/>
                </a:spcBef>
                <a:spcAft>
                  <a:spcPts val="0"/>
                </a:spcAft>
                <a:buClr>
                  <a:srgbClr val="FFFFFF"/>
                </a:buClr>
                <a:buSzPts val="1300"/>
                <a:buChar char="●"/>
              </a:pPr>
              <a:r>
                <a:rPr lang="en" sz="1733">
                  <a:solidFill>
                    <a:srgbClr val="FFFFFF"/>
                  </a:solidFill>
                </a:rPr>
                <a:t>github.com/HPCL/llvm-project/tree/xsdk-uo/clang-tools-extra/clang-tidy/petsc (static)</a:t>
              </a:r>
              <a:endParaRPr sz="1733">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rgbClr val="FFFFFF"/>
                  </a:solidFill>
                </a:rPr>
                <a:t>github.com/HPCL/ideas-uo/</a:t>
              </a:r>
              <a:endParaRPr sz="2133">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an ever growing number of patterns and other analyses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 sz="1866" dirty="0">
                <a:solidFill>
                  <a:srgbClr val="1A73E8"/>
                </a:solidFill>
              </a:rPr>
              <a:t>https://</a:t>
            </a:r>
            <a:r>
              <a:rPr lang="en" sz="1866" dirty="0" err="1">
                <a:solidFill>
                  <a:srgbClr val="1A73E8"/>
                </a:solidFill>
              </a:rPr>
              <a:t>github.com</a:t>
            </a:r>
            <a:r>
              <a:rPr lang="en" sz="1866" dirty="0">
                <a:solidFill>
                  <a:srgbClr val="1A73E8"/>
                </a:solidFill>
              </a:rPr>
              <a:t>/HPCL/ideas-</a:t>
            </a:r>
            <a:r>
              <a:rPr lang="en" sz="1866" dirty="0" err="1">
                <a:solidFill>
                  <a:srgbClr val="1A73E8"/>
                </a:solidFill>
              </a:rPr>
              <a:t>uo</a:t>
            </a:r>
            <a:r>
              <a:rPr lang="en" sz="1866" dirty="0">
                <a:solidFill>
                  <a:srgbClr val="1A73E8"/>
                </a:solidFill>
              </a:rPr>
              <a:t>/</a:t>
            </a:r>
            <a:endParaRPr b="1" dirty="0">
              <a:solidFill>
                <a:schemeClr val="accent4"/>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63243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a:latin typeface="Arial Narrow"/>
                <a:ea typeface="Arial Narrow"/>
                <a:cs typeface="Arial Narrow"/>
                <a:sym typeface="Arial Narrow"/>
              </a:rPr>
              <a:t>Develop- ment-related data and analysis</a:t>
            </a:r>
            <a:endParaRPr>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50100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On the other hand, we have many artifacts and associated metadata that are related (if indirectly) to productivity.</a:t>
            </a:r>
            <a:endParaRPr/>
          </a:p>
        </p:txBody>
      </p:sp>
      <p:pic>
        <p:nvPicPr>
          <p:cNvPr id="114" name="Google Shape;114;p16"/>
          <p:cNvPicPr preferRelativeResize="0"/>
          <p:nvPr/>
        </p:nvPicPr>
        <p:blipFill>
          <a:blip r:embed="rId3">
            <a:alphaModFix/>
          </a:blip>
          <a:stretch>
            <a:fillRect/>
          </a:stretch>
        </p:blipFill>
        <p:spPr>
          <a:xfrm>
            <a:off x="7056195" y="4286710"/>
            <a:ext cx="4121926" cy="1860049"/>
          </a:xfrm>
          <a:prstGeom prst="rect">
            <a:avLst/>
          </a:prstGeom>
          <a:noFill/>
          <a:ln>
            <a:noFill/>
          </a:ln>
        </p:spPr>
      </p:pic>
      <p:sp>
        <p:nvSpPr>
          <p:cNvPr id="115" name="Google Shape;115;p16"/>
          <p:cNvSpPr txBox="1">
            <a:spLocks noGrp="1"/>
          </p:cNvSpPr>
          <p:nvPr>
            <p:ph type="body" idx="1"/>
          </p:nvPr>
        </p:nvSpPr>
        <p:spPr>
          <a:xfrm>
            <a:off x="275561" y="3959095"/>
            <a:ext cx="6023631"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So, we are betting that using </a:t>
            </a:r>
            <a:r>
              <a:rPr lang="en" b="1"/>
              <a:t>some data</a:t>
            </a:r>
            <a:r>
              <a:rPr lang="en"/>
              <a:t> is better than not looking at any data, as we make decisions that are aimed at improving software development productivity and code quality.</a:t>
            </a:r>
            <a:endParaRPr/>
          </a:p>
        </p:txBody>
      </p:sp>
      <p:sp>
        <p:nvSpPr>
          <p:cNvPr id="116" name="Google Shape;116;p16"/>
          <p:cNvSpPr/>
          <p:nvPr/>
        </p:nvSpPr>
        <p:spPr>
          <a:xfrm>
            <a:off x="5983108" y="453877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456676" y="346585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More and better software</a:t>
            </a:r>
            <a:endParaRPr>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This work is part of two DOE </a:t>
              </a:r>
              <a:r>
                <a:rPr lang="en" b="1" u="sng">
                  <a:solidFill>
                    <a:schemeClr val="hlink"/>
                  </a:solidFill>
                  <a:hlinkClick r:id="rId4"/>
                </a:rPr>
                <a:t>ECP</a:t>
              </a:r>
              <a:r>
                <a:rPr lang="en"/>
                <a:t> projects:</a:t>
              </a:r>
              <a:endParaRPr/>
            </a:p>
            <a:p>
              <a:pPr marL="1218895">
                <a:spcBef>
                  <a:spcPts val="1333"/>
                </a:spcBef>
                <a:spcAft>
                  <a:spcPts val="0"/>
                </a:spcAft>
              </a:pPr>
              <a:r>
                <a:rPr lang="en" b="1" u="sng">
                  <a:solidFill>
                    <a:schemeClr val="hlink"/>
                  </a:solidFill>
                  <a:hlinkClick r:id="rId5"/>
                </a:rPr>
                <a:t>IDEAS-ECP</a:t>
              </a:r>
              <a:r>
                <a:rPr lang="en"/>
                <a:t>: foster and promote SE practices for better software </a:t>
              </a:r>
              <a:endParaRPr/>
            </a:p>
            <a:p>
              <a:pPr marL="1218895">
                <a:spcBef>
                  <a:spcPts val="0"/>
                </a:spcBef>
                <a:spcAft>
                  <a:spcPts val="0"/>
                </a:spcAft>
              </a:pPr>
              <a:r>
                <a:rPr lang="en" b="1" u="sng">
                  <a:solidFill>
                    <a:schemeClr val="hlink"/>
                  </a:solidFill>
                  <a:hlinkClick r:id="rId6"/>
                </a:rPr>
                <a:t>xSDK</a:t>
              </a:r>
              <a:r>
                <a:rPr lang="en"/>
                <a:t>: Extreme-scale Scientific Software Development Kit</a:t>
              </a:r>
              <a:endParaRPr/>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talk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an ever growing number of patterns and other types of analysis are added continuously.</a:t>
            </a:r>
            <a:endParaRPr dirty="0"/>
          </a:p>
          <a:p>
            <a:pPr marL="1828343" lvl="2" indent="-423228">
              <a:spcBef>
                <a:spcPts val="1333"/>
              </a:spcBef>
              <a:spcAft>
                <a:spcPts val="0"/>
              </a:spcAft>
              <a:buSzPts val="1400"/>
              <a:buChar char="○"/>
            </a:pPr>
            <a:r>
              <a:rPr lang="en" dirty="0"/>
              <a:t>Contributions welcome! </a:t>
            </a:r>
            <a:r>
              <a:rPr lang="en" dirty="0">
                <a:solidFill>
                  <a:srgbClr val="1A73E8"/>
                </a:solidFill>
              </a:rPr>
              <a:t>https://</a:t>
            </a:r>
            <a:r>
              <a:rPr lang="en" dirty="0" err="1">
                <a:solidFill>
                  <a:srgbClr val="1A73E8"/>
                </a:solidFill>
              </a:rPr>
              <a:t>github.com</a:t>
            </a:r>
            <a:r>
              <a:rPr lang="en" dirty="0">
                <a:solidFill>
                  <a:srgbClr val="1A73E8"/>
                </a:solidFill>
              </a:rPr>
              <a:t>/HPCL/ideas-</a:t>
            </a:r>
            <a:r>
              <a:rPr lang="en" dirty="0" err="1">
                <a:solidFill>
                  <a:srgbClr val="1A73E8"/>
                </a:solidFill>
              </a:rPr>
              <a:t>uo</a:t>
            </a:r>
            <a:r>
              <a:rPr lang="en" dirty="0">
                <a:solidFill>
                  <a:srgbClr val="1A73E8"/>
                </a:solidFill>
              </a:rPr>
              <a:t>/</a:t>
            </a:r>
            <a:endParaRPr dirty="0">
              <a:solidFill>
                <a:srgbClr val="1A73E8"/>
              </a:solidFill>
            </a:endParaRPr>
          </a:p>
          <a:p>
            <a:pPr marL="1828343" indent="0">
              <a:spcBef>
                <a:spcPts val="1333"/>
              </a:spcBef>
              <a:spcAft>
                <a:spcPts val="0"/>
              </a:spcAft>
              <a:buNone/>
            </a:pP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talk:</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 Mining development metadata</a:t>
            </a:r>
            <a:endParaRPr/>
          </a:p>
          <a:p>
            <a:endParaRPr/>
          </a:p>
          <a:p>
            <a:endParaRPr/>
          </a:p>
          <a:p>
            <a:r>
              <a:rPr lang="en"/>
              <a:t>Part II: Analyzing code</a:t>
            </a:r>
            <a:endParaRP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9775</TotalTime>
  <Words>5532</Words>
  <Application>Microsoft Macintosh PowerPoint</Application>
  <PresentationFormat>Custom</PresentationFormat>
  <Paragraphs>562</Paragraphs>
  <Slides>56</Slides>
  <Notes>48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talk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Bus factor</vt:lpstr>
      <vt:lpstr>Example Tool: MeerCat Using git data to improve developer processes and efficiency</vt:lpstr>
      <vt:lpstr>PowerPoint Presentation</vt:lpstr>
      <vt:lpstr>PowerPoint Presentation</vt:lpstr>
      <vt:lpstr>PowerPoint Presentation</vt:lpstr>
      <vt:lpstr>PowerPoint Presentation</vt:lpstr>
      <vt:lpstr>Part II: Code Quality</vt:lpstr>
      <vt:lpstr>Defects that program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developer rule violations (PETSc 3.15)</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421</cp:revision>
  <cp:lastPrinted>2017-11-02T18:35:01Z</cp:lastPrinted>
  <dcterms:created xsi:type="dcterms:W3CDTF">2018-11-06T17:28:56Z</dcterms:created>
  <dcterms:modified xsi:type="dcterms:W3CDTF">2022-08-03T02:21:45Z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